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8" r:id="rId3"/>
    <p:sldId id="257" r:id="rId4"/>
    <p:sldId id="270" r:id="rId5"/>
    <p:sldId id="269" r:id="rId6"/>
    <p:sldId id="258" r:id="rId7"/>
    <p:sldId id="259" r:id="rId8"/>
    <p:sldId id="271" r:id="rId9"/>
    <p:sldId id="272" r:id="rId10"/>
    <p:sldId id="260" r:id="rId11"/>
    <p:sldId id="261" r:id="rId12"/>
    <p:sldId id="262" r:id="rId13"/>
    <p:sldId id="263" r:id="rId14"/>
    <p:sldId id="273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725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BA4272-1527-4A98-F16C-F0FCD5ADF3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32CC9C-CE1E-E7A3-0A94-D53B8696B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D8B44-EF85-7EF5-9053-A2E0D640A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ED918-51C9-0345-A33A-CDBA149D65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94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67A367-4972-0067-0F92-AEC887A389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45A57D-5387-0647-4EF6-EF35B37290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94B3D3-BBA4-D881-1910-C6ED7F0EFC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AFA9C-92F6-974A-AAF1-E9298C2609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10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3B0840-E4D2-FA2C-9F6E-4C82A7AB0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FF182E-032C-81C1-F957-7F8C128BD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357226-E8F3-51EA-406F-3CBDC7096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C654C-E48C-6142-BA2C-C26A51C007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5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79B47D-E836-7D0E-C448-946FE7FE3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CE194-11B6-8346-4D39-2559A0FC6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81EFB0-0287-28A1-F70C-6476EAE482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16AC0-0509-A341-971F-1922A1C95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74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BB826D-27DA-BED5-A70E-139F578307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53B8E2-512A-93B7-E0BA-1704409F6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F73BF2-E2B2-6793-21F6-178A47A84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A8434-D018-054F-A69F-827BD959CC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3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E5C2E0-AE93-08A4-7532-2489E7019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CD1A1-84DC-FC75-55BB-AE7ADEC09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D230CD-27FB-995C-C128-A055777AD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72AA-F05B-7840-ADFC-C6210BCAC7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4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059359-27B8-9356-EE49-14DEFC5A5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AD538D4-D5F7-01FF-F91D-30D510D45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956F6EF-44CC-CD90-D11E-1B9EA2ED94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E87E-D128-C647-89C9-3645F6587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2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6CC4EF-64D7-185A-44E3-44AFD86585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46BF98-9623-F34D-CA23-BC64F26684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5FAD0D-E4C8-1027-87BD-A568412068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73B2-B6E8-0546-9126-1A84C1AFC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58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765091-1C5F-AE1B-C609-17878EC52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7F2913-918C-468E-FAE7-ABD4F22995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A5855C-0ACC-A412-2573-90FA52A6B9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73903-B0E4-5D46-8054-873968CBEE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623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CF47C2-64A3-C745-245A-0B2BC0EDC6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0AED2D-7D99-1350-779E-373BA04D2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745BAD-723C-9517-2C78-56B71E4340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50F22-950D-444B-B111-FC8B502CE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98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A95860-1899-162A-67F6-12486DD45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B4E9C7-D2C6-3F70-0AFD-39FF9ABBB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53069A-E098-BC8A-9BE1-B02449162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6C5B-2B37-7843-AC2C-0E8A422ADE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67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31398" y="5391053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9512" y="5733256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651169" y="6364473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BD851BCB-297C-9709-3B3F-D69ABF107F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 dirty="0"/>
              <a:t>Contemporary Tourism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CD6F1B5B-CC99-837A-2B1F-3CC5BB4363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Marketing and Banding the Contemporary Destination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DD01E3A9-1F86-A1E3-C3C7-0092F5F4F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Strategy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E7C14338-2241-05A1-AF59-2DA1D7660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Gilbert</a:t>
            </a:r>
            <a:r>
              <a:rPr lang="ja-JP" altLang="en-US"/>
              <a:t>’</a:t>
            </a:r>
            <a:r>
              <a:rPr lang="en-US" altLang="ja-JP"/>
              <a:t>s commodity/status approach</a:t>
            </a:r>
          </a:p>
          <a:p>
            <a:pPr eaLnBrk="1" hangingPunct="1"/>
            <a:r>
              <a:rPr lang="en-US" altLang="en-US"/>
              <a:t>Cooper/Jain</a:t>
            </a:r>
            <a:r>
              <a:rPr lang="ja-JP" altLang="en-US"/>
              <a:t>’</a:t>
            </a:r>
            <a:r>
              <a:rPr lang="en-US" altLang="ja-JP"/>
              <a:t>s strategic life cycle approach</a:t>
            </a:r>
          </a:p>
          <a:p>
            <a:pPr eaLnBrk="1" hangingPunct="1"/>
            <a:r>
              <a:rPr lang="en-US" altLang="en-US"/>
              <a:t>Positioning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4EE7DF30-F460-C6FE-762B-30FB2D2D3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Branding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EDAFF465-EFC6-91BA-014A-C8B5012C1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Art and cornerstone of marketing</a:t>
            </a:r>
          </a:p>
          <a:p>
            <a:pPr eaLnBrk="1" hangingPunct="1"/>
            <a:r>
              <a:rPr lang="en-US" altLang="en-US"/>
              <a:t>Approaches</a:t>
            </a:r>
          </a:p>
          <a:p>
            <a:pPr lvl="1" eaLnBrk="1" hangingPunct="1"/>
            <a:r>
              <a:rPr lang="en-US" altLang="en-US" sz="3200"/>
              <a:t>Product plus</a:t>
            </a:r>
          </a:p>
          <a:p>
            <a:pPr lvl="1" eaLnBrk="1" hangingPunct="1"/>
            <a:r>
              <a:rPr lang="en-US" altLang="en-US" sz="3200"/>
              <a:t>Holistic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29E2490-92DD-97B9-5570-6C3445269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Designing the Brand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49816152-9F37-6AE7-30F3-72BDBEA25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Blueprint for branding developing and marketing the destination</a:t>
            </a:r>
          </a:p>
          <a:p>
            <a:pPr lvl="1" eaLnBrk="1" hangingPunct="1"/>
            <a:r>
              <a:rPr lang="en-US" altLang="en-US" sz="3200"/>
              <a:t>Positioning</a:t>
            </a:r>
          </a:p>
          <a:p>
            <a:pPr lvl="1" eaLnBrk="1" hangingPunct="1"/>
            <a:r>
              <a:rPr lang="en-US" altLang="en-US" sz="3200"/>
              <a:t>Product formulation</a:t>
            </a:r>
          </a:p>
          <a:p>
            <a:pPr lvl="1" eaLnBrk="1" hangingPunct="1"/>
            <a:r>
              <a:rPr lang="en-US" altLang="en-US" sz="3200"/>
              <a:t>Nesting the brand</a:t>
            </a:r>
          </a:p>
          <a:p>
            <a:pPr lvl="1" eaLnBrk="1" hangingPunct="1"/>
            <a:r>
              <a:rPr lang="en-US" altLang="en-US" sz="3200"/>
              <a:t>Communication strategy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CCDD7642-F8A2-2875-EA93-C7771911B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Designing the Brand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DBF023E5-8458-AD75-399B-A3FC160EB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4 Steps</a:t>
            </a:r>
          </a:p>
          <a:p>
            <a:pPr lvl="1" eaLnBrk="1" hangingPunct="1"/>
            <a:r>
              <a:rPr lang="en-US" altLang="en-US" sz="3200"/>
              <a:t>Brand assessment</a:t>
            </a:r>
          </a:p>
          <a:p>
            <a:pPr lvl="1" eaLnBrk="1" hangingPunct="1"/>
            <a:r>
              <a:rPr lang="en-US" altLang="en-US" sz="3200"/>
              <a:t>Brand promise</a:t>
            </a:r>
          </a:p>
          <a:p>
            <a:pPr lvl="1" eaLnBrk="1" hangingPunct="1"/>
            <a:r>
              <a:rPr lang="en-US" altLang="en-US" sz="3200"/>
              <a:t>Brand architecture</a:t>
            </a:r>
          </a:p>
          <a:p>
            <a:pPr lvl="1" eaLnBrk="1" hangingPunct="1"/>
            <a:r>
              <a:rPr lang="en-US" altLang="en-US" sz="3200"/>
              <a:t>Internalizing the brand</a:t>
            </a:r>
          </a:p>
          <a:p>
            <a:pPr lvl="1" eaLnBrk="1" hangingPunct="1">
              <a:buFontTx/>
              <a:buNone/>
            </a:pPr>
            <a:r>
              <a:rPr lang="en-US" altLang="en-US" sz="3200"/>
              <a:t>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9D3B2771-A687-E246-4B82-22D8564A1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Technology and DMOs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A2D03774-D070-6D79-07EB-DEDFCDE5C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en-AU" altLang="en-US">
              <a:latin typeface="Times New Roman" panose="02020603050405020304" pitchFamily="18" charset="0"/>
            </a:endParaRPr>
          </a:p>
          <a:p>
            <a:pPr lvl="1" algn="just" eaLnBrk="1" hangingPunct="1"/>
            <a:r>
              <a:rPr lang="en-AU" altLang="en-US"/>
              <a:t>Save on print and distribution costs; </a:t>
            </a:r>
          </a:p>
          <a:p>
            <a:pPr lvl="1" eaLnBrk="1" hangingPunct="1"/>
            <a:r>
              <a:rPr lang="en-AU" altLang="en-US"/>
              <a:t>Directly target and manage customers through email; and </a:t>
            </a:r>
          </a:p>
          <a:p>
            <a:pPr lvl="1" eaLnBrk="1" hangingPunct="1"/>
            <a:r>
              <a:rPr lang="en-AU" altLang="en-US"/>
              <a:t>Provide content of great depth and visual quality.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2416EA5B-19DE-58FE-F4DF-55A062EC9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Web Sites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38CDB2BC-A571-68E8-375F-39FE5C241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Structure of destination web sites varies according to:</a:t>
            </a:r>
          </a:p>
          <a:p>
            <a:pPr lvl="1" eaLnBrk="1" hangingPunct="1"/>
            <a:r>
              <a:rPr lang="en-US" altLang="en-US"/>
              <a:t>Destination factors</a:t>
            </a:r>
          </a:p>
          <a:p>
            <a:pPr lvl="1" eaLnBrk="1" hangingPunct="1"/>
            <a:r>
              <a:rPr lang="en-US" altLang="en-US"/>
              <a:t>Technological factors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CE576CD1-4834-DC40-1F79-0282BA653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Technology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5977C365-7F0E-5C7F-08DA-9E4F28147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Destination web sites evolve according to the eMICA model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Assessment of destination web sites done according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Identity and trust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Customization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Navigation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Search engines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Technical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Services offered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D1C1C18B-7A1B-3041-DA01-00AF1F92C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Management Organizations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E78CFD8F-C048-AE48-A1B8-8022E20BB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5038"/>
            <a:ext cx="7772400" cy="3890962"/>
          </a:xfrm>
        </p:spPr>
        <p:txBody>
          <a:bodyPr/>
          <a:lstStyle/>
          <a:p>
            <a:pPr eaLnBrk="1" hangingPunct="1"/>
            <a:r>
              <a:rPr lang="en-US" altLang="en-US"/>
              <a:t>Vulnerable to disintermediation</a:t>
            </a:r>
          </a:p>
          <a:p>
            <a:pPr eaLnBrk="1" hangingPunct="1"/>
            <a:r>
              <a:rPr lang="en-US" altLang="en-US"/>
              <a:t>Provide leadership</a:t>
            </a:r>
          </a:p>
          <a:p>
            <a:pPr eaLnBrk="1" hangingPunct="1"/>
            <a:r>
              <a:rPr lang="en-US" altLang="en-US"/>
              <a:t>Structures vary</a:t>
            </a:r>
          </a:p>
          <a:p>
            <a:pPr eaLnBrk="1" hangingPunct="1"/>
            <a:r>
              <a:rPr lang="en-US" altLang="en-US"/>
              <a:t>Strategy acts as umbrella marketing agency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2130BFC-3C71-1E19-1FCF-28BCCD8B7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Issues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1F0BB19B-A007-4820-B28B-DAE4A8CCC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Role of the public sector</a:t>
            </a:r>
          </a:p>
          <a:p>
            <a:pPr eaLnBrk="1" hangingPunct="1"/>
            <a:r>
              <a:rPr lang="en-US" altLang="en-US"/>
              <a:t>Role of destination stakeholders</a:t>
            </a:r>
          </a:p>
          <a:p>
            <a:pPr eaLnBrk="1" hangingPunct="1"/>
            <a:r>
              <a:rPr lang="en-US" altLang="en-US"/>
              <a:t>The nature of the destination</a:t>
            </a:r>
          </a:p>
          <a:p>
            <a:pPr eaLnBrk="1" hangingPunct="1"/>
            <a:r>
              <a:rPr lang="en-US" altLang="en-US"/>
              <a:t>COVID-19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94E7ED01-C09B-CC17-870D-0A6601FDD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128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Lecture Objectives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4949678B-4B53-E2EE-919D-0D73E6FCB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84288"/>
            <a:ext cx="8713788" cy="545782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en-AU" altLang="en-US" sz="20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Understand the process and outcomes of contemporary destination marketing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Recognise the disruption caused to destinations by the Covid-19 pandemic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Appreciate the importance of engaging with all stakeholders in contemporary destination marketing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Understand the formation and characteristics of the destination image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Be aware of strategic approaches to contemporary destination marketing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Understand the formation and characteristics of destination brands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Recognise the role that technology, particularly the Internet, can play in contemporary destination marketing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Appreciate the structure and roles of destination marketing organizations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AU" altLang="en-US" sz="2000" dirty="0"/>
              <a:t>Recognise that destination marketing is surrounded by a range of issues and questions relating to the ability of a destination to be marketed as the equivalent of a product or brand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56937DE2-D1FF-D04E-7988-D5E410AC6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Marketing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316B143B-0FF8-2A12-39EF-C48441186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 process and outcome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Many stakeholders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Marketers must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Manage stakeholders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Formulate and manage the brand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Dates back to mid 19th century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Branding is the glue that holds destination marketing together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Operates at a variety of scales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9116A64-7BF3-3E79-C044-D04EFF8FE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Image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AF0DD33-C129-4F1A-504F-33380961C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en-AU" altLang="en-US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en-AU" altLang="en-US" sz="2800"/>
              <a:t>‘</a:t>
            </a:r>
            <a:r>
              <a:rPr lang="en-AU" altLang="ja-JP" sz="2800"/>
              <a:t>The attitude, perception, beliefs and ideas one holds about a particular geographic area formed by the cognitive mage of a particular destination</a:t>
            </a:r>
            <a:r>
              <a:rPr lang="en-AU" altLang="en-US" sz="2800"/>
              <a:t>’</a:t>
            </a:r>
            <a:r>
              <a:rPr lang="en-AU" altLang="ja-JP" sz="2800"/>
              <a:t> (Gartner, 2000)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FAE6962-4419-3F9C-7531-C7C14A8B1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Benefits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4E0066A-243D-3A52-38BC-25838AB53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5434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AU" altLang="en-US" sz="2800"/>
              <a:t>Securing the emotional link to, and loyalty of, visitors;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Coordination of the private sector and other stakeholders through cooperative marketing;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Acting as a base for promotion of other products such as investment, economic development, film, and TV;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Facilitating and encouraging the use of local products and design; and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Facilitating seamless market communication of the destination.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97D0B083-568F-B5AA-8507-70F03480E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Image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A2136F9B-0FC5-604D-5B36-848356E49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 simplified version of reality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Critical due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Intangible nature of the destination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Inseparable nature of consumption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Components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Cognitive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Effective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Conative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AE2390B6-30E4-1806-9142-A20683DD7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Destination Image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5B6508B3-E677-DD75-86CA-A31313475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Induced agents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Organic agents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Autonomous agents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F53358D9-491F-7007-BEF4-C29D9F86D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Images Achieve: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59CD4-FB37-438A-FE88-73EBA6803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916113"/>
            <a:ext cx="7631112" cy="45370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1.Communicate messages about destinations;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2. Redefine and reposition destinations;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3. Counter negative, and enhance positive, perceptions </a:t>
            </a:r>
            <a:r>
              <a:rPr lang="en-US"/>
              <a:t>about destinations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Target key market areas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B2308C4E-E181-38F1-6CF1-F53285B7B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Aims of DMOs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10A17BFE-FB3C-2B41-E09C-21E39C10B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lvl="2" indent="0" algn="just" eaLnBrk="1" hangingPunct="1">
              <a:buFontTx/>
              <a:buNone/>
            </a:pPr>
            <a:r>
              <a:rPr lang="en-AU" altLang="en-US" sz="3200"/>
              <a:t>1.	Enhancing destination image;</a:t>
            </a:r>
          </a:p>
          <a:p>
            <a:pPr marL="914400" lvl="2" indent="0" eaLnBrk="1" hangingPunct="1">
              <a:buFontTx/>
              <a:buNone/>
            </a:pPr>
            <a:r>
              <a:rPr lang="en-AU" altLang="en-US" sz="3200"/>
              <a:t>2.	Increasing industry profitability;</a:t>
            </a:r>
          </a:p>
          <a:p>
            <a:pPr marL="914400" lvl="2" indent="0" eaLnBrk="1" hangingPunct="1">
              <a:buFontTx/>
              <a:buNone/>
            </a:pPr>
            <a:r>
              <a:rPr lang="en-AU" altLang="en-US" sz="3200"/>
              <a:t>3.	Reducing seasonality; and</a:t>
            </a:r>
          </a:p>
          <a:p>
            <a:pPr marL="914400" lvl="2" indent="0" eaLnBrk="1" hangingPunct="1">
              <a:buFontTx/>
              <a:buNone/>
            </a:pPr>
            <a:r>
              <a:rPr lang="en-AU" altLang="en-US" sz="3200"/>
              <a:t>4.	Ensuring long-term funding.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530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Blank Presentation</vt:lpstr>
      <vt:lpstr>Contemporary Tourism</vt:lpstr>
      <vt:lpstr>Lecture Objectives</vt:lpstr>
      <vt:lpstr>Destination Marketing</vt:lpstr>
      <vt:lpstr>Destination Image</vt:lpstr>
      <vt:lpstr>Benefits</vt:lpstr>
      <vt:lpstr>Destination Image</vt:lpstr>
      <vt:lpstr>Destination Image</vt:lpstr>
      <vt:lpstr>Images Achieve:</vt:lpstr>
      <vt:lpstr>Aims of DMOs</vt:lpstr>
      <vt:lpstr>Destination Strategy</vt:lpstr>
      <vt:lpstr>Destination Branding</vt:lpstr>
      <vt:lpstr>Designing the Brand</vt:lpstr>
      <vt:lpstr>Designing the Brand</vt:lpstr>
      <vt:lpstr>Technology and DMOs</vt:lpstr>
      <vt:lpstr>Destination Web Sites</vt:lpstr>
      <vt:lpstr>Technology</vt:lpstr>
      <vt:lpstr>Destination Management Organizations</vt:lpstr>
      <vt:lpstr>Issues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17</cp:revision>
  <dcterms:created xsi:type="dcterms:W3CDTF">2007-09-25T11:26:34Z</dcterms:created>
  <dcterms:modified xsi:type="dcterms:W3CDTF">2023-01-07T15:26:47Z</dcterms:modified>
</cp:coreProperties>
</file>